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9" r:id="rId1"/>
  </p:sldMasterIdLst>
  <p:notesMasterIdLst>
    <p:notesMasterId r:id="rId35"/>
  </p:notesMasterIdLst>
  <p:sldIdLst>
    <p:sldId id="256" r:id="rId2"/>
    <p:sldId id="275" r:id="rId3"/>
    <p:sldId id="276" r:id="rId4"/>
    <p:sldId id="262" r:id="rId5"/>
    <p:sldId id="259" r:id="rId6"/>
    <p:sldId id="266" r:id="rId7"/>
    <p:sldId id="268" r:id="rId8"/>
    <p:sldId id="270" r:id="rId9"/>
    <p:sldId id="292" r:id="rId10"/>
    <p:sldId id="273" r:id="rId11"/>
    <p:sldId id="303" r:id="rId12"/>
    <p:sldId id="272" r:id="rId13"/>
    <p:sldId id="274" r:id="rId14"/>
    <p:sldId id="281" r:id="rId15"/>
    <p:sldId id="288" r:id="rId16"/>
    <p:sldId id="282" r:id="rId17"/>
    <p:sldId id="294" r:id="rId18"/>
    <p:sldId id="295" r:id="rId19"/>
    <p:sldId id="298" r:id="rId20"/>
    <p:sldId id="299" r:id="rId21"/>
    <p:sldId id="279" r:id="rId22"/>
    <p:sldId id="280" r:id="rId23"/>
    <p:sldId id="296" r:id="rId24"/>
    <p:sldId id="283" r:id="rId25"/>
    <p:sldId id="297" r:id="rId26"/>
    <p:sldId id="300" r:id="rId27"/>
    <p:sldId id="301" r:id="rId28"/>
    <p:sldId id="284" r:id="rId29"/>
    <p:sldId id="277" r:id="rId30"/>
    <p:sldId id="278" r:id="rId31"/>
    <p:sldId id="285" r:id="rId32"/>
    <p:sldId id="302" r:id="rId33"/>
    <p:sldId id="26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91" autoAdjust="0"/>
    <p:restoredTop sz="60488" autoAdjust="0"/>
  </p:normalViewPr>
  <p:slideViewPr>
    <p:cSldViewPr snapToGrid="0" snapToObjects="1">
      <p:cViewPr varScale="1">
        <p:scale>
          <a:sx n="34" d="100"/>
          <a:sy n="34" d="100"/>
        </p:scale>
        <p:origin x="930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C713B-42AC-4A5C-8253-BCF719D19380}" type="datetimeFigureOut">
              <a:rPr lang="zh-CN" altLang="en-US" smtClean="0"/>
              <a:t>2018/4/2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6019C-4169-44EB-9E46-3C4F122F79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99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afternoon everyone, I’m Yichi Zhang.</a:t>
            </a:r>
          </a:p>
          <a:p>
            <a:endParaRPr lang="en-US" altLang="zh-CN" dirty="0"/>
          </a:p>
          <a:p>
            <a:r>
              <a:rPr lang="en-US" altLang="zh-CN" dirty="0"/>
              <a:t>Today Quan and I will be giving you a special lab about Time Series Database, which will use </a:t>
            </a:r>
            <a:r>
              <a:rPr lang="en-US" altLang="zh-CN" dirty="0" err="1"/>
              <a:t>InfluxDB</a:t>
            </a:r>
            <a:r>
              <a:rPr lang="en-US" altLang="zh-CN" dirty="0"/>
              <a:t> as an example.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09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 it’s time to explore the </a:t>
            </a:r>
            <a:r>
              <a:rPr lang="en-US" altLang="zh-CN" dirty="0" err="1"/>
              <a:t>InfluxDB</a:t>
            </a:r>
            <a:r>
              <a:rPr lang="en-US" altLang="zh-CN" dirty="0"/>
              <a:t>. I hope you all have the </a:t>
            </a:r>
            <a:r>
              <a:rPr lang="en-US" altLang="zh-CN" dirty="0" err="1"/>
              <a:t>db</a:t>
            </a:r>
            <a:r>
              <a:rPr lang="en-US" altLang="zh-CN" dirty="0"/>
              <a:t> installed.</a:t>
            </a:r>
          </a:p>
          <a:p>
            <a:endParaRPr lang="en-US" altLang="zh-CN" dirty="0"/>
          </a:p>
          <a:p>
            <a:r>
              <a:rPr lang="en-US" altLang="zh-CN" dirty="0"/>
              <a:t>Quan will </a:t>
            </a:r>
            <a:r>
              <a:rPr lang="en-US" altLang="zh-CN"/>
              <a:t>take over, </a:t>
            </a:r>
            <a:r>
              <a:rPr lang="en-US" altLang="zh-CN" dirty="0"/>
              <a:t>and I will be solving your problems during the following process. Ask me if you have any problems.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41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outline of this lab, firstly we will go through some basic concepts.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5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graph shows the trending in the </a:t>
            </a:r>
            <a:r>
              <a:rPr lang="en-US" altLang="zh-CN" dirty="0" err="1"/>
              <a:t>db</a:t>
            </a:r>
            <a:r>
              <a:rPr lang="en-US" altLang="zh-CN" dirty="0"/>
              <a:t> industry, as we can see the time series </a:t>
            </a:r>
            <a:r>
              <a:rPr lang="en-US" altLang="zh-CN" dirty="0" err="1"/>
              <a:t>db</a:t>
            </a:r>
            <a:r>
              <a:rPr lang="en-US" altLang="zh-CN" dirty="0"/>
              <a:t> are attracting more attention than ever recently.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 here comes some questions, what can we do with time series </a:t>
            </a:r>
            <a:r>
              <a:rPr lang="en-US" altLang="zh-CN" dirty="0" err="1"/>
              <a:t>dbs</a:t>
            </a:r>
            <a:r>
              <a:rPr lang="en-US" altLang="zh-CN" dirty="0"/>
              <a:t>? And what is time series </a:t>
            </a:r>
            <a:r>
              <a:rPr lang="en-US" altLang="zh-CN" dirty="0" err="1"/>
              <a:t>dbs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24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a time series </a:t>
            </a:r>
            <a:r>
              <a:rPr lang="en-US" altLang="zh-CN" dirty="0" err="1"/>
              <a:t>db</a:t>
            </a:r>
            <a:r>
              <a:rPr lang="en-US" altLang="zh-CN" dirty="0"/>
              <a:t> is a </a:t>
            </a:r>
            <a:r>
              <a:rPr lang="en-US" altLang="zh-CN" dirty="0" err="1"/>
              <a:t>db</a:t>
            </a:r>
            <a:r>
              <a:rPr lang="en-US" altLang="zh-CN" dirty="0"/>
              <a:t> (</a:t>
            </a:r>
            <a:r>
              <a:rPr lang="zh-CN" altLang="en-US" dirty="0"/>
              <a:t>读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And it has already been widely applied to monitoring real-time data, like server metrics, financial data, weather data and so 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5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 we have to use time series </a:t>
            </a:r>
            <a:r>
              <a:rPr lang="en-US" altLang="zh-CN" dirty="0" err="1"/>
              <a:t>db</a:t>
            </a:r>
            <a:r>
              <a:rPr lang="en-US" altLang="zh-CN" dirty="0"/>
              <a:t> for time series data? Why the traditional </a:t>
            </a:r>
            <a:r>
              <a:rPr lang="en-US" altLang="zh-CN" dirty="0" err="1"/>
              <a:t>db</a:t>
            </a:r>
            <a:r>
              <a:rPr lang="en-US" altLang="zh-CN" dirty="0"/>
              <a:t> are not capable of this?</a:t>
            </a:r>
          </a:p>
          <a:p>
            <a:endParaRPr lang="en-US" altLang="zh-CN" dirty="0"/>
          </a:p>
          <a:p>
            <a:r>
              <a:rPr lang="en-US" altLang="zh-CN" dirty="0"/>
              <a:t>The RDB(</a:t>
            </a:r>
            <a:r>
              <a:rPr lang="zh-CN" altLang="en-US" dirty="0"/>
              <a:t>读</a:t>
            </a:r>
            <a:r>
              <a:rPr lang="en-US" altLang="zh-CN" dirty="0"/>
              <a:t>). </a:t>
            </a:r>
          </a:p>
          <a:p>
            <a:endParaRPr lang="en-US" altLang="zh-CN" dirty="0"/>
          </a:p>
          <a:p>
            <a:r>
              <a:rPr lang="en-US" altLang="zh-CN" dirty="0"/>
              <a:t>But RDBMS have some key disadvantages, that is scaling and performance, which is crucial for time series data.</a:t>
            </a:r>
          </a:p>
          <a:p>
            <a:endParaRPr lang="en-US" altLang="zh-CN" dirty="0"/>
          </a:p>
          <a:p>
            <a:r>
              <a:rPr lang="en-US" altLang="zh-CN" dirty="0"/>
              <a:t>Why it’s crucial for time series data? We have to understand the nature of time series data.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7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Time-series data </a:t>
            </a:r>
            <a:r>
              <a:rPr lang="en-US" altLang="zh-CN" dirty="0" err="1"/>
              <a:t>accu</a:t>
            </a:r>
            <a:r>
              <a:rPr lang="en-US" altLang="zh-CN" dirty="0"/>
              <a:t>.(</a:t>
            </a:r>
            <a:r>
              <a:rPr lang="zh-CN" altLang="en-US" dirty="0"/>
              <a:t>读所有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Most of the data are quite simple, like: numbers or text, which are some primitive data types.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01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special nature of time series data, we can compare the writing process between RDBMS and time series DB.</a:t>
            </a:r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读两张表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In order to adapt to these differences, we have to develop a new type of </a:t>
            </a:r>
            <a:r>
              <a:rPr lang="en-US" altLang="zh-CN" dirty="0" err="1"/>
              <a:t>db</a:t>
            </a:r>
            <a:r>
              <a:rPr lang="en-US" altLang="zh-CN" dirty="0"/>
              <a:t>, that’s time series database.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0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~7</a:t>
            </a:r>
            <a:r>
              <a:rPr lang="zh-CN" altLang="en-US" dirty="0"/>
              <a:t>分钟）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There are some famous time series database.</a:t>
            </a:r>
          </a:p>
          <a:p>
            <a:endParaRPr lang="en-US" altLang="zh-CN" dirty="0"/>
          </a:p>
          <a:p>
            <a:r>
              <a:rPr lang="en-US" altLang="zh-CN" dirty="0" err="1"/>
              <a:t>InfluxDB</a:t>
            </a:r>
            <a:r>
              <a:rPr lang="en-US" altLang="zh-CN" dirty="0"/>
              <a:t> is the one we are going to cover, it’s written in Go, which is the same as MongoDB, but much faster.</a:t>
            </a:r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读</a:t>
            </a:r>
            <a:r>
              <a:rPr lang="en-US" altLang="zh-CN" dirty="0"/>
              <a:t>+</a:t>
            </a:r>
            <a:r>
              <a:rPr lang="zh-CN" altLang="en-US" dirty="0"/>
              <a:t>发挥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1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Among all those popular time series </a:t>
            </a:r>
            <a:r>
              <a:rPr lang="en-US" altLang="zh-CN" dirty="0" err="1"/>
              <a:t>dbs</a:t>
            </a:r>
            <a:r>
              <a:rPr lang="en-US" altLang="zh-CN" dirty="0"/>
              <a:t>, why we choose </a:t>
            </a:r>
            <a:r>
              <a:rPr lang="en-US" altLang="zh-CN" dirty="0" err="1"/>
              <a:t>InfluxDB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en-US" altLang="zh-CN" dirty="0"/>
              <a:t>According to </a:t>
            </a:r>
            <a:r>
              <a:rPr lang="en-US" altLang="zh-CN" dirty="0" err="1"/>
              <a:t>db</a:t>
            </a:r>
            <a:r>
              <a:rPr lang="en-US" altLang="zh-CN" dirty="0"/>
              <a:t>-engines dot com, it’s the most popular (</a:t>
            </a:r>
            <a:r>
              <a:rPr lang="zh-CN" altLang="en-US" dirty="0"/>
              <a:t>读左上方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Also, </a:t>
            </a:r>
            <a:r>
              <a:rPr lang="en-US" altLang="zh-CN" dirty="0" err="1"/>
              <a:t>influxDB</a:t>
            </a:r>
            <a:r>
              <a:rPr lang="en-US" altLang="zh-CN" dirty="0"/>
              <a:t> has been widely deployed in the industry.</a:t>
            </a:r>
          </a:p>
          <a:p>
            <a:endParaRPr lang="en-US" altLang="zh-CN" dirty="0"/>
          </a:p>
          <a:p>
            <a:r>
              <a:rPr lang="zh-CN" altLang="en-US" dirty="0"/>
              <a:t>（读</a:t>
            </a:r>
            <a:r>
              <a:rPr lang="en-US" altLang="zh-CN" dirty="0"/>
              <a:t>+</a:t>
            </a:r>
            <a:r>
              <a:rPr lang="zh-CN" altLang="en-US" dirty="0"/>
              <a:t>发挥）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6019C-4169-44EB-9E46-3C4F122F79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0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F0FB-BBFD-7140-8FEA-2FD3F9D50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90E6B-5F7C-EF49-A4FA-C5E7EC8ED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5A61-C4A2-1640-A77A-EB09FBD0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8917B-F55E-5041-BDB0-D28129CF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CE55-85C1-5545-BFA8-F7D6E3BF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07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ECE3-DD02-A647-99A3-81AC9623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5A31E-AB74-E942-96AA-1ED999FA1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7019-684C-3C4F-9BEE-97B36895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5E33-CD8E-C945-BE6A-73982100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E78C-7A0F-834E-9247-CEA052E3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2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8ED4F-F68F-2242-AF17-F2FF934B6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D5E6F-CD5A-634B-800A-C80CBEF8F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803E5-0110-D64A-8F69-FC591F6A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B3441-3E57-B345-BEF5-19EE02F0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34F0-1B00-C141-A7C5-C8054B77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0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8068-F0CE-FD4D-A609-ED26E1B9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57C3-9172-3943-96D0-F6CFF06D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A93AD-0294-0045-A8D7-63904D5A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3724-46D7-E246-82DC-5E3BA718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7268A-AA73-8E4A-A77E-13914240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2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CB2E-4B95-054F-8782-76CAE2A5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7B55F-4148-4B4B-8FA0-282880580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8E137-AB43-FA45-8D9F-F3C78774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A9D2A-E953-9543-AB48-7E077999C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3F3D5-EE8A-C644-A31A-18B5FEA3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5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7397-1BCB-1C48-8A6C-4140F229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1F20-C0DC-6E4E-8AB3-4D8137DC3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95460-B1A9-A94F-9B93-0F5F03422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C5764-FE71-5B48-92BF-87887A6B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8F8E5-BCF5-BC4B-B587-78CE42AD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C14EB-597C-AE40-B5E3-BDF537C5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86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E4FE-03DB-2649-B1B2-E4F67C2D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7EF98-91AD-604A-9E1F-F97364EF3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9EFBC-283D-2340-8F94-8EDD1844A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D8BFA-E2E1-784B-8A09-E54C1C551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89EB7-553F-7045-A54D-13C437AFE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764E1-5AF4-BF43-A056-315041EC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01668-24EC-B147-B9A8-F3771BF3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24156-B891-EB49-9B84-B1D13875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9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BBAC-2935-2E44-B082-8A28238D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D42B6-C24B-974E-8656-23ACE595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FE2AD-B719-BC42-9B29-80C17678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B1408-563A-834A-9C19-8BDC8796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7AF51-9CD1-B04A-8787-93721591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76889-B881-464D-9ACC-951B3057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27EDE-92EE-F045-BA7C-9F706DDD0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D537-28D8-2A4B-A982-D2E6AA27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373D-55B9-5243-A38E-0ED764F9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8065F-E8F3-7043-9AFA-DB1904C54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F26F-924B-884D-A3AF-148EC1DD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BD755-BAB6-9649-814B-9C48D4F7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0F75B-E93B-E840-A7C5-87EE46EA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6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3DA3-98AF-4C42-B8F2-E4E5F1B2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9DE1C-0644-B943-A014-0F49A14A1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7B363-61C1-9449-82F6-987C3EF48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9F826-5567-3A4A-9F3F-480DEAD6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44AD-7D55-0B4E-B8D9-B1602A5F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24059-A9D3-E849-810A-3B6C16DA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F7970C-561F-CD40-9BD6-25234298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576B9-C9F2-4C43-94AB-21677EDD2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2B680-4818-094E-8848-17077084E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C021-7F25-6B40-B47E-0D7D39D60FC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A8EF3-5B1D-7446-BA5B-7156DA239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C24E0-22BD-7E45-94AC-DB61104D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0289A-177F-2943-AED6-90B22E29E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l.influxdata.com/influxdb/releases/influxdb-1.5.0_windows_amd64.z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chive.ics.uci.edu/ml/datasets/PM2.5+Data+of+Five+Chinese+Citi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grafana.org/installation/window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docs.grafana.org/alerting/ru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what-the-heck-is-time-series-data-and-why-do-i-need-a-time-series-database-dcf3b1b18563" TargetMode="External"/><Relationship Id="rId2" Type="http://schemas.openxmlformats.org/officeDocument/2006/relationships/hyperlink" Target="https://blog.timescale.com/time-series-data-why-and-how-to-use-a-relational-database-instead-of-nosql-d0cd6975e87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uxdata.com/customers/testimonial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831FBE6-941E-8D49-A0C9-E23671240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InfluxDB</a:t>
            </a:r>
            <a:b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en-US" altLang="zh-Han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State of the Art </a:t>
            </a:r>
            <a:br>
              <a:rPr lang="en-US" altLang="zh-Han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Han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 Series Database</a:t>
            </a:r>
            <a:endParaRPr lang="en-US" sz="4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85895-9E1F-9C4C-9783-804335FA9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1700" dirty="0">
                <a:solidFill>
                  <a:schemeClr val="accent1"/>
                </a:solidFill>
              </a:rPr>
              <a:t>An INFSCI 2711 Lab</a:t>
            </a:r>
          </a:p>
          <a:p>
            <a:pPr algn="r"/>
            <a:r>
              <a:rPr lang="en-US" sz="1700" dirty="0">
                <a:solidFill>
                  <a:schemeClr val="accent1"/>
                </a:solidFill>
              </a:rPr>
              <a:t>by</a:t>
            </a:r>
          </a:p>
          <a:p>
            <a:pPr algn="r"/>
            <a:r>
              <a:rPr lang="en-US" sz="1700" dirty="0">
                <a:solidFill>
                  <a:schemeClr val="accent1"/>
                </a:solidFill>
              </a:rPr>
              <a:t>Yichi Zhang</a:t>
            </a:r>
          </a:p>
          <a:p>
            <a:pPr algn="r"/>
            <a:r>
              <a:rPr lang="en-US" sz="1700" dirty="0">
                <a:solidFill>
                  <a:schemeClr val="accent1"/>
                </a:solidFill>
              </a:rPr>
              <a:t>Quan Zhou</a:t>
            </a:r>
          </a:p>
        </p:txBody>
      </p:sp>
    </p:spTree>
    <p:extLst>
      <p:ext uri="{BB962C8B-B14F-4D97-AF65-F5344CB8AC3E}">
        <p14:creationId xmlns:p14="http://schemas.microsoft.com/office/powerpoint/2010/main" val="121259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Installation &amp; Starting InfluxDB on Mac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dirty="0"/>
              <a:t>Install Homebrew (if you don’t already have it)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/usr/bin/ruby -e "$(curl -fsSL https://raw.githubusercontent.com/Homebrew/install/master/install)"</a:t>
            </a:r>
          </a:p>
          <a:p>
            <a:r>
              <a:rPr lang="en-US" dirty="0"/>
              <a:t>Update Homebrew repo and install InfluxDB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brew update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brew install influxdb</a:t>
            </a:r>
          </a:p>
          <a:p>
            <a:r>
              <a:rPr lang="en-US" dirty="0"/>
              <a:t>Getting Started</a:t>
            </a:r>
          </a:p>
          <a:p>
            <a:pPr lvl="1"/>
            <a:r>
              <a:rPr lang="en-US" dirty="0"/>
              <a:t>From terminal / cmd, start the service with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influxd</a:t>
            </a:r>
          </a:p>
          <a:p>
            <a:pPr lvl="1"/>
            <a:r>
              <a:rPr lang="en-US" dirty="0"/>
              <a:t>Open another window and connect to the shell with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influx -precision rfc3339</a:t>
            </a:r>
          </a:p>
        </p:txBody>
      </p:sp>
    </p:spTree>
    <p:extLst>
      <p:ext uri="{BB962C8B-B14F-4D97-AF65-F5344CB8AC3E}">
        <p14:creationId xmlns:p14="http://schemas.microsoft.com/office/powerpoint/2010/main" val="412916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Installation &amp; Starting InfluxDB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sz="1800" dirty="0"/>
              <a:t>Download and unzip the package from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  <a:hlinkClick r:id="rId2"/>
              </a:rPr>
              <a:t>https://dl.influxdata.com/influxdb/releases/influxdb-1.5.0_windows_amd64.zip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800" dirty="0"/>
              <a:t>Unzip 'influxdb-1.5.0_windows_amd64.zip'</a:t>
            </a:r>
          </a:p>
          <a:p>
            <a:r>
              <a:rPr lang="en-US" sz="1800" dirty="0"/>
              <a:t>Modify 'influxdb.conf' as you like</a:t>
            </a:r>
          </a:p>
          <a:p>
            <a:r>
              <a:rPr lang="en-US" sz="1800" dirty="0"/>
              <a:t>Start '</a:t>
            </a:r>
            <a:r>
              <a:rPr lang="en-US" sz="1800" dirty="0" err="1"/>
              <a:t>influxd.exe</a:t>
            </a:r>
            <a:r>
              <a:rPr lang="en-US" sz="1800" dirty="0"/>
              <a:t>'</a:t>
            </a:r>
          </a:p>
          <a:p>
            <a:r>
              <a:rPr lang="en-US" sz="1800" dirty="0"/>
              <a:t>Start '</a:t>
            </a:r>
            <a:r>
              <a:rPr lang="en-US" sz="1800" dirty="0" err="1"/>
              <a:t>influx.exe</a:t>
            </a:r>
            <a:r>
              <a:rPr lang="en-US" sz="1800" dirty="0"/>
              <a:t>'</a:t>
            </a:r>
          </a:p>
          <a:p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401A9750-D959-C64B-962C-D877C1FE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r="22262" b="15613"/>
          <a:stretch/>
        </p:blipFill>
        <p:spPr>
          <a:xfrm>
            <a:off x="670156" y="4072155"/>
            <a:ext cx="4650151" cy="1366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3">
            <a:extLst>
              <a:ext uri="{FF2B5EF4-FFF2-40B4-BE49-F238E27FC236}">
                <a16:creationId xmlns:a16="http://schemas.microsoft.com/office/drawing/2014/main" id="{7D8AFB46-F99D-DF4B-B1B6-65B59F371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860"/>
          <a:stretch/>
        </p:blipFill>
        <p:spPr>
          <a:xfrm>
            <a:off x="5201920" y="2726027"/>
            <a:ext cx="3130550" cy="3203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65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640080"/>
            <a:ext cx="8190312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18" y="960109"/>
            <a:ext cx="7708392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96949-8691-8940-B5A4-74B318E0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48" y="1284731"/>
            <a:ext cx="7228332" cy="1430696"/>
          </a:xfrm>
        </p:spPr>
        <p:txBody>
          <a:bodyPr>
            <a:normAutofit/>
          </a:bodyPr>
          <a:lstStyle/>
          <a:p>
            <a:r>
              <a:rPr lang="en-US" dirty="0"/>
              <a:t>Basic Terminologies of InfluxDB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52C2CC-B57A-4B46-A216-0B888060E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463776"/>
              </p:ext>
            </p:extLst>
          </p:nvPr>
        </p:nvGraphicFramePr>
        <p:xfrm>
          <a:off x="1956858" y="2713054"/>
          <a:ext cx="5230284" cy="2433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2084">
                  <a:extLst>
                    <a:ext uri="{9D8B030D-6E8A-4147-A177-3AD203B41FA5}">
                      <a16:colId xmlns:a16="http://schemas.microsoft.com/office/drawing/2014/main" val="1850065680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33943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MySQL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InfluxDB</a:t>
                      </a:r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13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1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measurement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2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point / series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36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tag (string)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224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field</a:t>
                      </a:r>
                    </a:p>
                    <a:p>
                      <a:pPr algn="ctr"/>
                      <a:r>
                        <a:rPr lang="en-US" sz="1600" dirty="0"/>
                        <a:t>(string | boolean | integer | float)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117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88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4522470" cy="3871762"/>
          </a:xfrm>
        </p:spPr>
        <p:txBody>
          <a:bodyPr>
            <a:normAutofit/>
          </a:bodyPr>
          <a:lstStyle/>
          <a:p>
            <a:r>
              <a:rPr lang="en-US" sz="1800" dirty="0"/>
              <a:t>Creating a database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CREATE DATABASE test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SHOW DATABASES</a:t>
            </a:r>
          </a:p>
          <a:p>
            <a:r>
              <a:rPr lang="en-US" sz="1800" dirty="0"/>
              <a:t>Specifying a database for operations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USE test</a:t>
            </a:r>
          </a:p>
          <a:p>
            <a:r>
              <a:rPr lang="en-US" sz="1800" dirty="0"/>
              <a:t>InfluxDB has no strict schema, so there is no such statement as </a:t>
            </a:r>
            <a:r>
              <a:rPr lang="en-US" sz="1800" b="1" dirty="0"/>
              <a:t>CREATE</a:t>
            </a:r>
            <a:r>
              <a:rPr lang="en-US" sz="1800" dirty="0"/>
              <a:t> </a:t>
            </a:r>
            <a:r>
              <a:rPr lang="en-US" sz="1800" b="1" dirty="0"/>
              <a:t>MEASUREMENT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EC4E4-94DD-7544-8950-98BDF7EB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231" y="2057400"/>
            <a:ext cx="3439119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48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Insert data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INSERT server,region=us_east,host=server_A cpu=0.65,mem=2335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INSERT server,region=us_east,host=server_A cpu=0.53 1521028800000000000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INSERT server,region=us_east cpu=0.43,mem=3532 1521028800000000000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INSERT </a:t>
            </a:r>
            <a:r>
              <a:rPr lang="en-US" sz="1500" dirty="0">
                <a:solidFill>
                  <a:schemeClr val="accent1"/>
                </a:solidFill>
                <a:highlight>
                  <a:srgbClr val="FFFF00"/>
                </a:highlight>
              </a:rPr>
              <a:t>server</a:t>
            </a:r>
            <a:r>
              <a:rPr lang="en-US" sz="1500" dirty="0">
                <a:solidFill>
                  <a:schemeClr val="accent1"/>
                </a:solidFill>
              </a:rPr>
              <a:t>,</a:t>
            </a:r>
            <a:r>
              <a:rPr lang="en-US" sz="1500" dirty="0">
                <a:solidFill>
                  <a:schemeClr val="accent1"/>
                </a:solidFill>
                <a:highlight>
                  <a:srgbClr val="00FF00"/>
                </a:highlight>
              </a:rPr>
              <a:t>region=us_east,host=server_B</a:t>
            </a:r>
            <a:r>
              <a:rPr lang="en-US" sz="1500" dirty="0">
                <a:solidFill>
                  <a:schemeClr val="accent1"/>
                </a:solidFill>
              </a:rPr>
              <a:t> </a:t>
            </a:r>
            <a:r>
              <a:rPr lang="en-US" sz="1500" dirty="0">
                <a:solidFill>
                  <a:schemeClr val="accent1"/>
                </a:solidFill>
                <a:highlight>
                  <a:srgbClr val="00FFFF"/>
                </a:highlight>
              </a:rPr>
              <a:t>cpu=0.33,mem=3323</a:t>
            </a:r>
            <a:r>
              <a:rPr lang="en-US" sz="1500" dirty="0">
                <a:solidFill>
                  <a:schemeClr val="accent1"/>
                </a:solidFill>
              </a:rPr>
              <a:t> </a:t>
            </a:r>
            <a:r>
              <a:rPr lang="en-US" sz="1500" dirty="0">
                <a:solidFill>
                  <a:schemeClr val="accent1"/>
                </a:solidFill>
                <a:highlight>
                  <a:srgbClr val="FF0000"/>
                </a:highlight>
              </a:rPr>
              <a:t>1521028500000000000</a:t>
            </a:r>
          </a:p>
          <a:p>
            <a:pPr lvl="1"/>
            <a:endParaRPr lang="en-US" dirty="0">
              <a:highlight>
                <a:srgbClr val="FF0000"/>
              </a:highlight>
            </a:endParaRPr>
          </a:p>
          <a:p>
            <a:pPr lvl="1"/>
            <a:endParaRPr lang="en-US" sz="1500" dirty="0">
              <a:highlight>
                <a:srgbClr val="FF0000"/>
              </a:highlight>
            </a:endParaRPr>
          </a:p>
          <a:p>
            <a:pPr marL="342900" lvl="1" indent="0">
              <a:buNone/>
            </a:pPr>
            <a:endParaRPr lang="en-US" sz="1500" dirty="0">
              <a:highlight>
                <a:srgbClr val="FF0000"/>
              </a:highlight>
            </a:endParaRPr>
          </a:p>
          <a:p>
            <a:r>
              <a:rPr lang="en-US" altLang="zh-Hans" dirty="0"/>
              <a:t>If no timestamp is specified, the current system time will be used.</a:t>
            </a:r>
          </a:p>
          <a:p>
            <a:r>
              <a:rPr lang="en-US" dirty="0"/>
              <a:t>All the syntax (the commas and whitespaces indicating measurement, tags and fields) in the INSERT query should be strictly followed!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SELECT * FROM 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21A03-D8A6-6146-A98C-8912E1AAAB16}"/>
              </a:ext>
            </a:extLst>
          </p:cNvPr>
          <p:cNvGrpSpPr/>
          <p:nvPr/>
        </p:nvGrpSpPr>
        <p:grpSpPr>
          <a:xfrm>
            <a:off x="1172616" y="3280527"/>
            <a:ext cx="7674601" cy="1094104"/>
            <a:chOff x="1172616" y="3280527"/>
            <a:chExt cx="7674601" cy="10941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74D9E4A-3CFB-354C-B269-5616EAA1C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3752" y="3300436"/>
              <a:ext cx="168975" cy="50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5FD835-C286-484D-916B-BAC760237F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6547" y="3280527"/>
              <a:ext cx="208272" cy="529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AB4215-EDBF-6247-AA6A-A1191066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254" y="3280528"/>
              <a:ext cx="0" cy="52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A714090-AEFB-4348-B623-398DC466E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7690" y="3280527"/>
              <a:ext cx="0" cy="529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5E2BCA-7B64-4643-8695-4041F6905C3A}"/>
                </a:ext>
              </a:extLst>
            </p:cNvPr>
            <p:cNvSpPr txBox="1"/>
            <p:nvPr/>
          </p:nvSpPr>
          <p:spPr>
            <a:xfrm>
              <a:off x="1172616" y="3728300"/>
              <a:ext cx="76746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measurement</a:t>
              </a:r>
              <a:r>
                <a:rPr lang="en-US" dirty="0"/>
                <a:t>	        </a:t>
              </a:r>
              <a:r>
                <a:rPr lang="en-US" dirty="0">
                  <a:highlight>
                    <a:srgbClr val="00FF00"/>
                  </a:highlight>
                </a:rPr>
                <a:t>tags</a:t>
              </a:r>
              <a:r>
                <a:rPr lang="en-US" dirty="0"/>
                <a:t>		      </a:t>
              </a:r>
              <a:r>
                <a:rPr lang="en-US" dirty="0">
                  <a:highlight>
                    <a:srgbClr val="00FFFF"/>
                  </a:highlight>
                </a:rPr>
                <a:t>fields</a:t>
              </a:r>
              <a:r>
                <a:rPr lang="en-US" dirty="0"/>
                <a:t>	    </a:t>
              </a:r>
              <a:r>
                <a:rPr lang="en-US" dirty="0">
                  <a:highlight>
                    <a:srgbClr val="FF0000"/>
                  </a:highlight>
                </a:rPr>
                <a:t>timestamp (in nanoseconds)</a:t>
              </a:r>
            </a:p>
            <a:p>
              <a:endParaRPr lang="en-US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8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F70F0-C28B-BA4F-BEC9-EAA04184A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78" r="2929" b="2941"/>
          <a:stretch/>
        </p:blipFill>
        <p:spPr>
          <a:xfrm>
            <a:off x="1174750" y="2180422"/>
            <a:ext cx="6794500" cy="24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3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sz="1800" dirty="0"/>
              <a:t>Import sample data</a:t>
            </a:r>
          </a:p>
          <a:p>
            <a:pPr lvl="1"/>
            <a:r>
              <a:rPr lang="en-US" sz="1600" dirty="0"/>
              <a:t>The air quality measure of 5 Chinese cities from 2010 to 2015 (</a:t>
            </a:r>
            <a:r>
              <a:rPr lang="en-US" sz="1600" dirty="0">
                <a:hlinkClick r:id="rId2"/>
              </a:rPr>
              <a:t>https://archive.ics.uci.edu/ml/datasets/PM2.5+Data+of+Five+Chinese+Cities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Mac OS: Run the shell script provided in terminal: </a:t>
            </a:r>
            <a:r>
              <a:rPr lang="en-US" sz="1600" b="1" dirty="0">
                <a:solidFill>
                  <a:schemeClr val="accent1"/>
                </a:solidFill>
              </a:rPr>
              <a:t>sh scripts/</a:t>
            </a:r>
            <a:r>
              <a:rPr lang="en-US" sz="1600" b="1" dirty="0" err="1">
                <a:solidFill>
                  <a:schemeClr val="accent1"/>
                </a:solidFill>
              </a:rPr>
              <a:t>import_mac_linux.sh</a:t>
            </a:r>
            <a:endParaRPr lang="en-US" sz="1600" b="1" dirty="0">
              <a:solidFill>
                <a:schemeClr val="accent1"/>
              </a:solidFill>
            </a:endParaRPr>
          </a:p>
          <a:p>
            <a:pPr lvl="1"/>
            <a:r>
              <a:rPr lang="en-US" sz="1600" dirty="0"/>
              <a:t>Windows</a:t>
            </a:r>
          </a:p>
          <a:p>
            <a:pPr lvl="2"/>
            <a:r>
              <a:rPr lang="en-US" sz="1600" dirty="0"/>
              <a:t>Copy </a:t>
            </a:r>
            <a:r>
              <a:rPr lang="en-US" sz="1600" dirty="0" err="1">
                <a:solidFill>
                  <a:schemeClr val="accent1"/>
                </a:solidFill>
              </a:rPr>
              <a:t>influx.exe</a:t>
            </a:r>
            <a:r>
              <a:rPr lang="en-US" sz="1600" dirty="0"/>
              <a:t> into the scripts folder</a:t>
            </a:r>
          </a:p>
          <a:p>
            <a:pPr lvl="2"/>
            <a:r>
              <a:rPr lang="en-US" sz="1600" dirty="0"/>
              <a:t>Execute</a:t>
            </a:r>
            <a:r>
              <a:rPr lang="en-US" sz="1600" dirty="0">
                <a:solidFill>
                  <a:schemeClr val="accent1"/>
                </a:solidFill>
              </a:rPr>
              <a:t> </a:t>
            </a:r>
            <a:r>
              <a:rPr lang="en-US" sz="1600" dirty="0" err="1">
                <a:solidFill>
                  <a:schemeClr val="accent1"/>
                </a:solidFill>
              </a:rPr>
              <a:t>import_windows.bat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800" dirty="0"/>
              <a:t>Data schema exploration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USE air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SHOW MEASUREMENTS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SHOW TAG KEYS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SHOW FIELD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0EDC0-D8A4-954F-AE1D-128794C2A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9"/>
          <a:stretch/>
        </p:blipFill>
        <p:spPr>
          <a:xfrm>
            <a:off x="5033247" y="3207151"/>
            <a:ext cx="3001336" cy="30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399"/>
            <a:ext cx="7886700" cy="4233333"/>
          </a:xfrm>
        </p:spPr>
        <p:txBody>
          <a:bodyPr>
            <a:normAutofit/>
          </a:bodyPr>
          <a:lstStyle/>
          <a:p>
            <a:r>
              <a:rPr lang="en-US" sz="1500" dirty="0"/>
              <a:t>Simple SELECT Queries</a:t>
            </a:r>
          </a:p>
          <a:p>
            <a:pPr lvl="1"/>
            <a:r>
              <a:rPr lang="en-US" altLang="zh-Hans" sz="1200" dirty="0"/>
              <a:t>Select the first 5 records of Beijing</a:t>
            </a:r>
            <a:endParaRPr lang="en-US" sz="1200" dirty="0"/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SELECT * FROM pm WHERE city = 'Beijing' LIMIT 5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pPr marL="342900" lvl="1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r>
              <a:rPr lang="en-US" sz="1200" dirty="0"/>
              <a:t>Select all the records of Shanghai where PM2.5 exceeds 600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SELECT pm FROM pm WHERE city = 'Shanghai' AND pm &gt; 600</a:t>
            </a: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marL="342900" lvl="1" indent="0">
              <a:buNone/>
            </a:pP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E06FE-A829-944D-B571-3C23B660B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2" r="2637"/>
          <a:stretch/>
        </p:blipFill>
        <p:spPr>
          <a:xfrm>
            <a:off x="1060450" y="2852495"/>
            <a:ext cx="6824133" cy="111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E0A3F-0114-F54D-91B1-140D22FA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08" r="5224"/>
          <a:stretch/>
        </p:blipFill>
        <p:spPr>
          <a:xfrm>
            <a:off x="1060450" y="4876801"/>
            <a:ext cx="3147483" cy="8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399"/>
            <a:ext cx="7886700" cy="4233333"/>
          </a:xfrm>
        </p:spPr>
        <p:txBody>
          <a:bodyPr>
            <a:normAutofit/>
          </a:bodyPr>
          <a:lstStyle/>
          <a:p>
            <a:r>
              <a:rPr lang="en-US" sz="1500" dirty="0"/>
              <a:t>Simple SELECT Queries</a:t>
            </a:r>
          </a:p>
          <a:p>
            <a:pPr lvl="1"/>
            <a:r>
              <a:rPr lang="en-US" altLang="zh-Hans" sz="1200" dirty="0"/>
              <a:t>Select the first 5 PM2.5 and humidity of Guangzhou starting from 01/01/2015</a:t>
            </a:r>
            <a:endParaRPr lang="en-US" sz="1200" dirty="0"/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SELECT pm, humidity FROM pm WHERE city = 'Guangzhou' AND time &gt;= '2015-01-01' LIMIT 5</a:t>
            </a: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pPr marL="342900" lvl="1" indent="0">
              <a:buNone/>
            </a:pPr>
            <a:endParaRPr lang="en-US" sz="1200" dirty="0"/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r>
              <a:rPr lang="en-US" sz="1600" b="1" dirty="0"/>
              <a:t>Important: Tag values and field string values </a:t>
            </a:r>
            <a:r>
              <a:rPr lang="en-US" sz="1600" dirty="0"/>
              <a:t>in WHERE clause should be wrapped by </a:t>
            </a:r>
            <a:r>
              <a:rPr lang="en-US" sz="1600" b="1" dirty="0"/>
              <a:t>SINGLE QUOTES</a:t>
            </a:r>
            <a:endParaRPr lang="en-US" sz="1500" dirty="0">
              <a:solidFill>
                <a:schemeClr val="accent1"/>
              </a:solidFill>
            </a:endParaRPr>
          </a:p>
          <a:p>
            <a:pPr marL="342900" lvl="1" indent="0">
              <a:buNone/>
            </a:pP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16576-EE88-C34D-8017-D370ED521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7" r="4218" b="7979"/>
          <a:stretch/>
        </p:blipFill>
        <p:spPr>
          <a:xfrm>
            <a:off x="1058333" y="2928648"/>
            <a:ext cx="5909733" cy="13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07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399"/>
            <a:ext cx="7886700" cy="4233333"/>
          </a:xfrm>
        </p:spPr>
        <p:txBody>
          <a:bodyPr>
            <a:normAutofit/>
          </a:bodyPr>
          <a:lstStyle/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OLAP queries</a:t>
            </a:r>
          </a:p>
          <a:p>
            <a:pPr lvl="1"/>
            <a:r>
              <a:rPr lang="en-US" altLang="zh-Hans" sz="1200" dirty="0"/>
              <a:t>Return the mean and max of PM2.5 by each city from all time</a:t>
            </a:r>
            <a:endParaRPr lang="en-US" sz="1200" dirty="0"/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SELECT max(pm), mean(pm) FROM pm GROUP BY city</a:t>
            </a: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marL="342900" lvl="1" indent="0">
              <a:buNone/>
            </a:pP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D762A-FA02-734C-8D9C-FB127248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5" r="4290"/>
          <a:stretch/>
        </p:blipFill>
        <p:spPr>
          <a:xfrm>
            <a:off x="5171016" y="2269173"/>
            <a:ext cx="3422650" cy="35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7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225A6E-823D-D240-9613-6EA1EF04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02E56-4C83-6E44-AABA-AEA8148D1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Intro to Time Series Database</a:t>
            </a:r>
          </a:p>
          <a:p>
            <a:r>
              <a:rPr lang="en-US" dirty="0"/>
              <a:t>Intro to InfluxDB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Basic Operations</a:t>
            </a:r>
          </a:p>
          <a:p>
            <a:r>
              <a:rPr lang="en-US" dirty="0"/>
              <a:t>Data Exploration</a:t>
            </a:r>
          </a:p>
          <a:p>
            <a:r>
              <a:rPr lang="en-US" altLang="zh-Hans" dirty="0"/>
              <a:t>Data Analysis with Grafana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7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399"/>
            <a:ext cx="7886700" cy="4233333"/>
          </a:xfrm>
        </p:spPr>
        <p:txBody>
          <a:bodyPr>
            <a:normAutofit/>
          </a:bodyPr>
          <a:lstStyle/>
          <a:p>
            <a:endParaRPr lang="en-US" sz="1500" dirty="0"/>
          </a:p>
          <a:p>
            <a:r>
              <a:rPr lang="en-US" sz="1500" dirty="0"/>
              <a:t>OLAP queries (GROUP BY time interval)</a:t>
            </a:r>
          </a:p>
          <a:p>
            <a:pPr lvl="1"/>
            <a:r>
              <a:rPr lang="en-US" altLang="zh-Hans" sz="1200" dirty="0"/>
              <a:t>Return the mean of PM2.5 and precipitation in Beijing for every 2 weeks in the year of 2014</a:t>
            </a:r>
            <a:endParaRPr lang="en-US" sz="1200" dirty="0"/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SELECT mean(pm), mean(precipitation) FROM pm WHERE time &gt;= '2014-01-01' AND time &lt; '2015-01-01' AND city='Beijing' GROUP BY time(7d)</a:t>
            </a:r>
          </a:p>
          <a:p>
            <a:pPr lvl="1"/>
            <a:endParaRPr lang="en-US" sz="1200" dirty="0">
              <a:solidFill>
                <a:schemeClr val="accent1"/>
              </a:solidFill>
            </a:endParaRPr>
          </a:p>
          <a:p>
            <a:pPr marL="342900" lvl="1" indent="0">
              <a:buNone/>
            </a:pPr>
            <a:endParaRPr lang="en-US" sz="1200" dirty="0">
              <a:solidFill>
                <a:schemeClr val="accent1"/>
              </a:solidFill>
            </a:endParaRPr>
          </a:p>
          <a:p>
            <a:pPr marL="342900" lvl="1" indent="0">
              <a:buNone/>
            </a:pP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9F999-788D-4749-8064-FB084DB49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8"/>
          <a:stretch/>
        </p:blipFill>
        <p:spPr>
          <a:xfrm>
            <a:off x="1234016" y="3402084"/>
            <a:ext cx="5124450" cy="274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63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FACB8-B825-ED45-88AC-070368E73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876" y="1687398"/>
            <a:ext cx="5698744" cy="4477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Influx Data </a:t>
            </a:r>
            <a:r>
              <a:rPr lang="en-US" b="1" dirty="0"/>
              <a:t>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C3EA2-B2AC-0442-B469-B3A6F20F6109}"/>
              </a:ext>
            </a:extLst>
          </p:cNvPr>
          <p:cNvSpPr/>
          <p:nvPr/>
        </p:nvSpPr>
        <p:spPr>
          <a:xfrm>
            <a:off x="628650" y="2055043"/>
            <a:ext cx="1982575" cy="3930978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Input 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F177E-0879-AF45-A1B7-7F7DEEC5418E}"/>
              </a:ext>
            </a:extLst>
          </p:cNvPr>
          <p:cNvSpPr/>
          <p:nvPr/>
        </p:nvSpPr>
        <p:spPr>
          <a:xfrm>
            <a:off x="2677213" y="2809187"/>
            <a:ext cx="2978869" cy="1131218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Storage</a:t>
            </a:r>
          </a:p>
          <a:p>
            <a:pPr algn="ctr"/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4DF44D-2767-8F44-A0CC-69244F26E537}"/>
              </a:ext>
            </a:extLst>
          </p:cNvPr>
          <p:cNvSpPr/>
          <p:nvPr/>
        </p:nvSpPr>
        <p:spPr>
          <a:xfrm>
            <a:off x="2677213" y="1527142"/>
            <a:ext cx="2903455" cy="108408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D5D66-AD5C-1745-A434-1802611DBE35}"/>
              </a:ext>
            </a:extLst>
          </p:cNvPr>
          <p:cNvSpPr/>
          <p:nvPr/>
        </p:nvSpPr>
        <p:spPr>
          <a:xfrm>
            <a:off x="2677213" y="4128711"/>
            <a:ext cx="3800407" cy="2036271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Analysis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17976E-80F6-F340-94E7-90ED713B1CEC}"/>
              </a:ext>
            </a:extLst>
          </p:cNvPr>
          <p:cNvGrpSpPr/>
          <p:nvPr/>
        </p:nvGrpSpPr>
        <p:grpSpPr>
          <a:xfrm>
            <a:off x="6543608" y="1527142"/>
            <a:ext cx="2083324" cy="1659117"/>
            <a:chOff x="6543608" y="2696067"/>
            <a:chExt cx="2083324" cy="16591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B77DD3-955D-2C43-A955-38EC174B84DE}"/>
                </a:ext>
              </a:extLst>
            </p:cNvPr>
            <p:cNvSpPr/>
            <p:nvPr/>
          </p:nvSpPr>
          <p:spPr>
            <a:xfrm>
              <a:off x="6543608" y="2696067"/>
              <a:ext cx="2083324" cy="165911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  <a:r>
                <a:rPr lang="en-US" b="1" baseline="30000" dirty="0">
                  <a:solidFill>
                    <a:schemeClr val="tx1"/>
                  </a:solidFill>
                </a:rPr>
                <a:t>rd</a:t>
              </a:r>
              <a:r>
                <a:rPr lang="en-US" b="1" dirty="0">
                  <a:solidFill>
                    <a:schemeClr val="tx1"/>
                  </a:solidFill>
                </a:rPr>
                <a:t> Party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Visualization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C8ED51-065D-1E42-9615-59527BFE0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0570" y="3760411"/>
              <a:ext cx="1549400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46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Grafana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sz="1800" dirty="0"/>
              <a:t>Mac OS</a:t>
            </a:r>
          </a:p>
          <a:p>
            <a:pPr lvl="1"/>
            <a:r>
              <a:rPr lang="en-US" sz="1600" dirty="0"/>
              <a:t>Installation</a:t>
            </a:r>
            <a:endParaRPr lang="en-US" sz="1500" dirty="0"/>
          </a:p>
          <a:p>
            <a:pPr lvl="2"/>
            <a:r>
              <a:rPr lang="en-US" sz="1400" dirty="0">
                <a:solidFill>
                  <a:schemeClr val="accent1"/>
                </a:solidFill>
              </a:rPr>
              <a:t>brew update </a:t>
            </a:r>
          </a:p>
          <a:p>
            <a:pPr lvl="2"/>
            <a:r>
              <a:rPr lang="en-US" sz="1400" dirty="0">
                <a:solidFill>
                  <a:schemeClr val="accent1"/>
                </a:solidFill>
              </a:rPr>
              <a:t>brew install Grafana</a:t>
            </a:r>
          </a:p>
          <a:p>
            <a:pPr lvl="1"/>
            <a:r>
              <a:rPr lang="en-US" sz="1600" dirty="0"/>
              <a:t>Startup</a:t>
            </a:r>
          </a:p>
          <a:p>
            <a:pPr lvl="2"/>
            <a:r>
              <a:rPr lang="en-US" sz="1400" dirty="0">
                <a:solidFill>
                  <a:schemeClr val="accent1"/>
                </a:solidFill>
              </a:rPr>
              <a:t>brew services start Grafana</a:t>
            </a:r>
          </a:p>
          <a:p>
            <a:r>
              <a:rPr lang="en-US" sz="1800" dirty="0"/>
              <a:t>Window</a:t>
            </a:r>
          </a:p>
          <a:p>
            <a:pPr lvl="1"/>
            <a:r>
              <a:rPr lang="en-US" sz="1600" dirty="0"/>
              <a:t>Download Package</a:t>
            </a:r>
          </a:p>
          <a:p>
            <a:pPr lvl="2"/>
            <a:r>
              <a:rPr lang="en-US" sz="1400" dirty="0">
                <a:hlinkClick r:id="rId2"/>
              </a:rPr>
              <a:t>http://docs.grafana.org/installation/windows/</a:t>
            </a:r>
            <a:endParaRPr lang="en-US" sz="1400" dirty="0"/>
          </a:p>
          <a:p>
            <a:pPr lvl="1"/>
            <a:r>
              <a:rPr lang="en-US" sz="1600" dirty="0"/>
              <a:t>Unzip &amp; Run</a:t>
            </a:r>
          </a:p>
          <a:p>
            <a:pPr lvl="2"/>
            <a:r>
              <a:rPr lang="en-US" sz="1400" dirty="0">
                <a:solidFill>
                  <a:schemeClr val="accent1"/>
                </a:solidFill>
              </a:rPr>
              <a:t>bin/grafana-server.exe</a:t>
            </a:r>
          </a:p>
        </p:txBody>
      </p:sp>
    </p:spTree>
    <p:extLst>
      <p:ext uri="{BB962C8B-B14F-4D97-AF65-F5344CB8AC3E}">
        <p14:creationId xmlns:p14="http://schemas.microsoft.com/office/powerpoint/2010/main" val="222327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Start Grafana on Windows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C7F755-211C-4370-814C-B5C0893E4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86" b="3755"/>
          <a:stretch/>
        </p:blipFill>
        <p:spPr>
          <a:xfrm>
            <a:off x="497288" y="1957388"/>
            <a:ext cx="8149424" cy="399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9060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01007" y="303591"/>
            <a:ext cx="430169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Visualize Data with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3"/>
            <a:ext cx="3926617" cy="3773010"/>
          </a:xfrm>
        </p:spPr>
        <p:txBody>
          <a:bodyPr>
            <a:normAutofit/>
          </a:bodyPr>
          <a:lstStyle/>
          <a:p>
            <a:r>
              <a:rPr lang="en-US" sz="2000" dirty="0"/>
              <a:t>Access the web interface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</a:rPr>
              <a:t>localhost:3000</a:t>
            </a:r>
          </a:p>
          <a:p>
            <a:pPr lvl="1"/>
            <a:r>
              <a:rPr lang="en-US" sz="1700" dirty="0"/>
              <a:t>Login with </a:t>
            </a:r>
            <a:r>
              <a:rPr lang="en-US" sz="1700" dirty="0">
                <a:solidFill>
                  <a:schemeClr val="accent1"/>
                </a:solidFill>
              </a:rPr>
              <a:t>admin/admin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C2098-D7BE-6B46-B937-F2785D7A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303591"/>
            <a:ext cx="3234267" cy="1510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D2E97-BFC5-0B46-B57C-64B1C7CD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1933009"/>
            <a:ext cx="3234267" cy="4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56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01007" y="303591"/>
            <a:ext cx="430169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0868A-1B35-DC4C-86A4-9E009B26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82" y="484632"/>
            <a:ext cx="3726636" cy="5733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Visualize Data with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3"/>
            <a:ext cx="3926617" cy="3773010"/>
          </a:xfrm>
        </p:spPr>
        <p:txBody>
          <a:bodyPr>
            <a:normAutofit/>
          </a:bodyPr>
          <a:lstStyle/>
          <a:p>
            <a:r>
              <a:rPr lang="en-US" sz="1700" dirty="0"/>
              <a:t>Access the web interface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</a:rPr>
              <a:t>localhost:3000</a:t>
            </a:r>
          </a:p>
          <a:p>
            <a:pPr lvl="1"/>
            <a:r>
              <a:rPr lang="en-US" sz="1700" dirty="0"/>
              <a:t>Login with admin/admin</a:t>
            </a:r>
          </a:p>
          <a:p>
            <a:r>
              <a:rPr lang="en-US" sz="1700" dirty="0"/>
              <a:t>Set up data source</a:t>
            </a:r>
          </a:p>
          <a:p>
            <a:pPr lvl="1"/>
            <a:r>
              <a:rPr lang="en-US" sz="1700" dirty="0"/>
              <a:t>User: </a:t>
            </a:r>
            <a:r>
              <a:rPr lang="en-US" sz="1700" dirty="0">
                <a:solidFill>
                  <a:schemeClr val="accent1"/>
                </a:solidFill>
              </a:rPr>
              <a:t>root</a:t>
            </a:r>
          </a:p>
          <a:p>
            <a:pPr lvl="1"/>
            <a:r>
              <a:rPr lang="en-US" sz="1700" dirty="0"/>
              <a:t>Password: </a:t>
            </a:r>
            <a:r>
              <a:rPr lang="en-US" sz="1700" dirty="0">
                <a:solidFill>
                  <a:schemeClr val="accent1"/>
                </a:solidFill>
              </a:rPr>
              <a:t>root</a:t>
            </a:r>
          </a:p>
          <a:p>
            <a:pPr lvl="1"/>
            <a:r>
              <a:rPr lang="en-US" sz="1700" dirty="0"/>
              <a:t>Database: </a:t>
            </a:r>
            <a:r>
              <a:rPr lang="en-US" sz="1700" dirty="0">
                <a:solidFill>
                  <a:schemeClr val="accent1"/>
                </a:solidFill>
              </a:rPr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2184152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01007" y="303591"/>
            <a:ext cx="430169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Visualize Data with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3"/>
            <a:ext cx="3926617" cy="3773010"/>
          </a:xfrm>
        </p:spPr>
        <p:txBody>
          <a:bodyPr>
            <a:normAutofit/>
          </a:bodyPr>
          <a:lstStyle/>
          <a:p>
            <a:r>
              <a:rPr lang="en-US" sz="1700" dirty="0"/>
              <a:t>Access the web interface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</a:rPr>
              <a:t>localhost:3000</a:t>
            </a:r>
          </a:p>
          <a:p>
            <a:pPr lvl="1"/>
            <a:r>
              <a:rPr lang="en-US" sz="1700" dirty="0"/>
              <a:t>Login with admin/admin</a:t>
            </a:r>
          </a:p>
          <a:p>
            <a:r>
              <a:rPr lang="en-US" sz="1700" dirty="0"/>
              <a:t>Set up data source</a:t>
            </a:r>
          </a:p>
          <a:p>
            <a:pPr lvl="1"/>
            <a:r>
              <a:rPr lang="en-US" sz="1700" dirty="0"/>
              <a:t>User: </a:t>
            </a:r>
            <a:r>
              <a:rPr lang="en-US" sz="1700" dirty="0">
                <a:solidFill>
                  <a:schemeClr val="accent1"/>
                </a:solidFill>
              </a:rPr>
              <a:t>root</a:t>
            </a:r>
          </a:p>
          <a:p>
            <a:pPr lvl="1"/>
            <a:r>
              <a:rPr lang="en-US" sz="1700" dirty="0"/>
              <a:t>Password: </a:t>
            </a:r>
            <a:r>
              <a:rPr lang="en-US" sz="1700" dirty="0">
                <a:solidFill>
                  <a:schemeClr val="accent1"/>
                </a:solidFill>
              </a:rPr>
              <a:t>root</a:t>
            </a:r>
          </a:p>
          <a:p>
            <a:pPr lvl="1"/>
            <a:r>
              <a:rPr lang="en-US" sz="1700" dirty="0"/>
              <a:t>Database: </a:t>
            </a:r>
            <a:r>
              <a:rPr lang="en-US" sz="1700" dirty="0">
                <a:solidFill>
                  <a:schemeClr val="accent1"/>
                </a:solidFill>
              </a:rPr>
              <a:t>air</a:t>
            </a:r>
          </a:p>
          <a:p>
            <a:r>
              <a:rPr lang="en-US" sz="1700" dirty="0"/>
              <a:t>Create a new dashboard</a:t>
            </a:r>
          </a:p>
          <a:p>
            <a:pPr lvl="1"/>
            <a:r>
              <a:rPr lang="en-US" sz="1400" dirty="0"/>
              <a:t>Add a new graph panel</a:t>
            </a:r>
          </a:p>
          <a:p>
            <a:pPr lvl="1"/>
            <a:r>
              <a:rPr lang="en-US" sz="1400" dirty="0"/>
              <a:t>Start editing panel</a:t>
            </a:r>
          </a:p>
          <a:p>
            <a:pPr lvl="1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B08B2-C941-5B41-9A22-B292C5B6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2" y="362412"/>
            <a:ext cx="3840480" cy="199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019BA-E58F-114B-A89C-AE5A7C55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2" y="2510862"/>
            <a:ext cx="3840480" cy="36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01007" y="303591"/>
            <a:ext cx="4301693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Visualize Data with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3"/>
            <a:ext cx="3926617" cy="3773010"/>
          </a:xfrm>
        </p:spPr>
        <p:txBody>
          <a:bodyPr>
            <a:normAutofit/>
          </a:bodyPr>
          <a:lstStyle/>
          <a:p>
            <a:r>
              <a:rPr lang="en-US" sz="1700" dirty="0"/>
              <a:t>Access the web interface</a:t>
            </a:r>
          </a:p>
          <a:p>
            <a:pPr lvl="1"/>
            <a:r>
              <a:rPr lang="en-US" sz="1700" dirty="0">
                <a:solidFill>
                  <a:schemeClr val="accent1"/>
                </a:solidFill>
              </a:rPr>
              <a:t>localhost:3000</a:t>
            </a:r>
          </a:p>
          <a:p>
            <a:pPr lvl="1"/>
            <a:r>
              <a:rPr lang="en-US" sz="1700" dirty="0"/>
              <a:t>Login with admin/admin</a:t>
            </a:r>
          </a:p>
          <a:p>
            <a:r>
              <a:rPr lang="en-US" sz="1700" dirty="0"/>
              <a:t>Set up data source</a:t>
            </a:r>
          </a:p>
          <a:p>
            <a:pPr lvl="1"/>
            <a:r>
              <a:rPr lang="en-US" sz="1700" dirty="0"/>
              <a:t>User: </a:t>
            </a:r>
            <a:r>
              <a:rPr lang="en-US" sz="1700" dirty="0">
                <a:solidFill>
                  <a:schemeClr val="accent1"/>
                </a:solidFill>
              </a:rPr>
              <a:t>root</a:t>
            </a:r>
          </a:p>
          <a:p>
            <a:pPr lvl="1"/>
            <a:r>
              <a:rPr lang="en-US" sz="1700" dirty="0"/>
              <a:t>Password: </a:t>
            </a:r>
            <a:r>
              <a:rPr lang="en-US" sz="1700" dirty="0">
                <a:solidFill>
                  <a:schemeClr val="accent1"/>
                </a:solidFill>
              </a:rPr>
              <a:t>root</a:t>
            </a:r>
          </a:p>
          <a:p>
            <a:pPr lvl="1"/>
            <a:r>
              <a:rPr lang="en-US" sz="1700" dirty="0"/>
              <a:t>Database: </a:t>
            </a:r>
            <a:r>
              <a:rPr lang="en-US" sz="1700" dirty="0">
                <a:solidFill>
                  <a:schemeClr val="accent1"/>
                </a:solidFill>
              </a:rPr>
              <a:t>air</a:t>
            </a:r>
          </a:p>
          <a:p>
            <a:r>
              <a:rPr lang="en-US" sz="1700" dirty="0"/>
              <a:t>Create a new dashboard</a:t>
            </a:r>
          </a:p>
          <a:p>
            <a:pPr lvl="1"/>
            <a:r>
              <a:rPr lang="en-US" sz="1400" dirty="0"/>
              <a:t>Add a new graph panel</a:t>
            </a:r>
          </a:p>
          <a:p>
            <a:pPr lvl="1"/>
            <a:r>
              <a:rPr lang="en-US" sz="1400" dirty="0"/>
              <a:t>Start editing panel</a:t>
            </a:r>
          </a:p>
          <a:p>
            <a:r>
              <a:rPr lang="en-US" sz="1700" dirty="0"/>
              <a:t>Import dashboard from a JSON file</a:t>
            </a:r>
          </a:p>
          <a:p>
            <a:pPr lvl="1"/>
            <a:r>
              <a:rPr lang="en-US" sz="1400" dirty="0"/>
              <a:t>Import </a:t>
            </a:r>
            <a:r>
              <a:rPr lang="en-US" sz="1400" dirty="0" err="1">
                <a:solidFill>
                  <a:schemeClr val="accent1"/>
                </a:solidFill>
              </a:rPr>
              <a:t>air_dashboard.json</a:t>
            </a:r>
            <a:endParaRPr lang="en-US" sz="1400" dirty="0">
              <a:solidFill>
                <a:schemeClr val="accent1"/>
              </a:solidFill>
            </a:endParaRPr>
          </a:p>
          <a:p>
            <a:pPr lvl="1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7E1E7-31DA-9743-B335-47A15506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303591"/>
            <a:ext cx="3858768" cy="2877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CD210-7520-1447-BE7F-F10F7AE2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7" y="3390044"/>
            <a:ext cx="3858768" cy="27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Visualize Data with Grafana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C9B784-8E1B-AF4E-BA38-564B73BF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9619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Advanced Functionality - Retention Policy (RP)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sz="1600" dirty="0"/>
              <a:t>Manages how long InfluxDB keeps the data on certain measurement.</a:t>
            </a:r>
          </a:p>
          <a:p>
            <a:r>
              <a:rPr lang="en-US" sz="1600" dirty="0"/>
              <a:t>After data expires duration set in retention policy, InfluxDB automatically drops the data.</a:t>
            </a:r>
          </a:p>
          <a:p>
            <a:r>
              <a:rPr lang="en-US" sz="1600" dirty="0"/>
              <a:t>Every time a database is created, InfluxDB generates a default RP called </a:t>
            </a:r>
            <a:r>
              <a:rPr lang="en-US" sz="1600" i="1" dirty="0"/>
              <a:t>autogen</a:t>
            </a:r>
            <a:r>
              <a:rPr lang="en-US" sz="1600" dirty="0"/>
              <a:t>, which has no duration time (data never dropped)</a:t>
            </a:r>
          </a:p>
          <a:p>
            <a:r>
              <a:rPr lang="en-US" sz="1600" dirty="0"/>
              <a:t>Create a user defined RP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CREATE DATABASE realtime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USE realtime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CREATE RETENTION POLICY "one_hour" ON "realtime" DURATION 1h REPLICATION 1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SHOW RETENTION POLICIES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E554C-609D-4D4A-9276-BCDBAE1D4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07" r="39259" b="6651"/>
          <a:stretch/>
        </p:blipFill>
        <p:spPr>
          <a:xfrm>
            <a:off x="1049867" y="4472896"/>
            <a:ext cx="5554133" cy="14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4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Trending in the Database Industry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619559-1882-BF4C-91ED-D7078D30C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2250" y="2367756"/>
            <a:ext cx="6159500" cy="3251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3763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Advanced Functionality - Continuous Query (CQ)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sz="1800" dirty="0"/>
              <a:t>A query that runs automatically and periodically within a database. </a:t>
            </a:r>
          </a:p>
          <a:p>
            <a:r>
              <a:rPr lang="en-US" sz="1800" dirty="0"/>
              <a:t>Normally used for automatically down sampling data.</a:t>
            </a:r>
          </a:p>
          <a:p>
            <a:r>
              <a:rPr lang="en-US" sz="1800" dirty="0"/>
              <a:t>Continuous queries require a function in the SELECT clause and must include a GROUP BY time() clause. </a:t>
            </a:r>
          </a:p>
          <a:p>
            <a:r>
              <a:rPr lang="en-US" sz="1800" dirty="0"/>
              <a:t>Create a CQ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CREATE CONTINUOUS QUERY "cq_one_min" ON "realtime" BEGIN SELECT mean(data_value) INTO realtime.autogen.realtime_mean FROM realtime.one_hour.realtime GROUP BY time(1m) END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SHOW CONTINUOUS QUERIES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pPr lvl="1"/>
            <a:endParaRPr lang="en-US" sz="15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DD87A-B43B-EB4A-B62B-FB8B1851E961}"/>
              </a:ext>
            </a:extLst>
          </p:cNvPr>
          <p:cNvSpPr txBox="1"/>
          <p:nvPr/>
        </p:nvSpPr>
        <p:spPr>
          <a:xfrm>
            <a:off x="3760701" y="4510951"/>
            <a:ext cx="4517583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urier" pitchFamily="2" charset="0"/>
              </a:rPr>
              <a:t>CREATE CONTINUOUS QUERY "cq_one_min" ON "realtime" </a:t>
            </a:r>
          </a:p>
          <a:p>
            <a:r>
              <a:rPr lang="en-US" sz="1100" b="1" dirty="0">
                <a:latin typeface="Courier" pitchFamily="2" charset="0"/>
              </a:rPr>
              <a:t>BEGIN </a:t>
            </a:r>
          </a:p>
          <a:p>
            <a:r>
              <a:rPr lang="en-US" sz="1100" b="1" dirty="0">
                <a:latin typeface="Courier" pitchFamily="2" charset="0"/>
              </a:rPr>
              <a:t>    SELECT mean(data_value) </a:t>
            </a:r>
          </a:p>
          <a:p>
            <a:r>
              <a:rPr lang="en-US" sz="1100" b="1" dirty="0">
                <a:latin typeface="Courier" pitchFamily="2" charset="0"/>
              </a:rPr>
              <a:t>        INTO realtime.autogen.realtime_mean </a:t>
            </a:r>
          </a:p>
          <a:p>
            <a:r>
              <a:rPr lang="en-US" sz="1100" b="1" dirty="0">
                <a:latin typeface="Courier" pitchFamily="2" charset="0"/>
              </a:rPr>
              <a:t>        FROM realtime.one_hour.realtime </a:t>
            </a:r>
          </a:p>
          <a:p>
            <a:r>
              <a:rPr lang="en-US" sz="1100" b="1" dirty="0">
                <a:latin typeface="Courier" pitchFamily="2" charset="0"/>
              </a:rPr>
              <a:t>        GROUP BY time(1m) </a:t>
            </a:r>
          </a:p>
          <a:p>
            <a:r>
              <a:rPr lang="en-US" sz="1100" b="1" dirty="0">
                <a:latin typeface="Courier" pitchFamily="2" charset="0"/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12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Monitor Realtime Data with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3345181" cy="3871762"/>
          </a:xfrm>
        </p:spPr>
        <p:txBody>
          <a:bodyPr>
            <a:normAutofit/>
          </a:bodyPr>
          <a:lstStyle/>
          <a:p>
            <a:r>
              <a:rPr lang="en-US" sz="1800" dirty="0"/>
              <a:t>Run realtime data insert script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pip install influxdb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python scripts/realtime.py</a:t>
            </a:r>
          </a:p>
          <a:p>
            <a:r>
              <a:rPr lang="en-US" sz="1800" dirty="0"/>
              <a:t>Create a new data source that links to the database </a:t>
            </a:r>
            <a:r>
              <a:rPr lang="en-US" sz="1800" dirty="0">
                <a:solidFill>
                  <a:schemeClr val="accent1"/>
                </a:solidFill>
              </a:rPr>
              <a:t>realtime</a:t>
            </a:r>
          </a:p>
          <a:p>
            <a:r>
              <a:rPr lang="en-US" sz="1800" dirty="0"/>
              <a:t>Create a new dashboard</a:t>
            </a:r>
          </a:p>
          <a:p>
            <a:r>
              <a:rPr lang="en-US" sz="1800" dirty="0"/>
              <a:t>Create panel with query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SELECT "data_value" FROM "realtime" WHERE $timeFilter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28979-A9A5-4949-8F75-17010F5F9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"/>
          <a:stretch/>
        </p:blipFill>
        <p:spPr>
          <a:xfrm>
            <a:off x="3853403" y="1809946"/>
            <a:ext cx="4855686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33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Alerting with Grafana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3603204" cy="3871762"/>
          </a:xfrm>
        </p:spPr>
        <p:txBody>
          <a:bodyPr>
            <a:normAutofit/>
          </a:bodyPr>
          <a:lstStyle/>
          <a:p>
            <a:r>
              <a:rPr lang="en-US" sz="1800" dirty="0"/>
              <a:t>Edit the Alert tab and be notified by mail if certain criteria has been met</a:t>
            </a:r>
          </a:p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http://docs.grafana.org/alerting/rules/</a:t>
            </a:r>
            <a:endParaRPr lang="en-US" sz="1500" dirty="0">
              <a:solidFill>
                <a:schemeClr val="accent1"/>
              </a:solidFill>
            </a:endParaRPr>
          </a:p>
          <a:p>
            <a:endParaRPr lang="en-US" sz="1500" dirty="0">
              <a:solidFill>
                <a:schemeClr val="accent1"/>
              </a:solidFill>
            </a:endParaRP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B8FA1-753C-9141-97DA-E2FAE03B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040" y="1040599"/>
            <a:ext cx="4346601" cy="2666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7F1E2-95CA-0A41-A015-0770B89E0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06825"/>
            <a:ext cx="4867177" cy="25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640080"/>
            <a:ext cx="8190312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18" y="960109"/>
            <a:ext cx="7708392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9C744-E7F2-3944-BF35-DDCBB2F0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48" y="1284731"/>
            <a:ext cx="7228332" cy="1430696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FE3B-B1AC-DA46-AC01-F5E9E782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048" y="2853879"/>
            <a:ext cx="7228332" cy="2714771"/>
          </a:xfrm>
        </p:spPr>
        <p:txBody>
          <a:bodyPr>
            <a:normAutofit/>
          </a:bodyPr>
          <a:lstStyle/>
          <a:p>
            <a:r>
              <a:rPr lang="en-US" sz="1700" dirty="0">
                <a:hlinkClick r:id="rId2"/>
              </a:rPr>
              <a:t>https://docs.influxdata.com/influxdb/v1.5</a:t>
            </a:r>
          </a:p>
          <a:p>
            <a:r>
              <a:rPr lang="en-US" sz="1700" dirty="0">
                <a:hlinkClick r:id="rId2"/>
              </a:rPr>
              <a:t>http://docs.grafana.org/</a:t>
            </a:r>
          </a:p>
          <a:p>
            <a:r>
              <a:rPr lang="en-US" sz="1700" dirty="0">
                <a:hlinkClick r:id="rId2"/>
              </a:rPr>
              <a:t>https://blog.timescale.com/time-series-data-why-and-how-to-use-a-relational-database-instead-of-nosql-d0cd6975e87c</a:t>
            </a:r>
            <a:endParaRPr lang="en-US" sz="1700" dirty="0"/>
          </a:p>
          <a:p>
            <a:r>
              <a:rPr lang="en-US" sz="1700" dirty="0">
                <a:hlinkClick r:id="rId3"/>
              </a:rPr>
              <a:t>https://blog.timescale.com/what-the-heck-is-time-series-data-and-why-do-i-need-a-time-series-database-dcf3b1b18563</a:t>
            </a:r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3814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6F7435D-E3DB-47B1-BA61-B00ACC83A9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712" y="0"/>
            <a:ext cx="457428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186" y="484632"/>
            <a:ext cx="3847653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C5C34-7A8D-2F45-83B0-997821F62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" r="8514" b="1"/>
          <a:stretch/>
        </p:blipFill>
        <p:spPr>
          <a:xfrm>
            <a:off x="5089094" y="2057400"/>
            <a:ext cx="3535523" cy="274320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25A6E-823D-D240-9613-6EA1EF04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708114" cy="1622321"/>
          </a:xfrm>
        </p:spPr>
        <p:txBody>
          <a:bodyPr>
            <a:normAutofit/>
          </a:bodyPr>
          <a:lstStyle/>
          <a:p>
            <a:r>
              <a:rPr lang="en-US" sz="3200" dirty="0"/>
              <a:t>Time Series Database (TSDB)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02E56-4C83-6E44-AABA-AEA8148D1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38400"/>
            <a:ext cx="3708113" cy="3785419"/>
          </a:xfrm>
        </p:spPr>
        <p:txBody>
          <a:bodyPr>
            <a:normAutofit/>
          </a:bodyPr>
          <a:lstStyle/>
          <a:p>
            <a:r>
              <a:rPr lang="en-US" dirty="0"/>
              <a:t>A database optimized for time-stamped or time series data</a:t>
            </a:r>
          </a:p>
          <a:p>
            <a:pPr lvl="1"/>
            <a:r>
              <a:rPr lang="en-US" sz="2100" dirty="0"/>
              <a:t>Server metrics</a:t>
            </a:r>
          </a:p>
          <a:p>
            <a:pPr lvl="1"/>
            <a:r>
              <a:rPr lang="en-US" sz="2100" dirty="0"/>
              <a:t>Financial data</a:t>
            </a:r>
          </a:p>
          <a:p>
            <a:pPr lvl="1"/>
            <a:r>
              <a:rPr lang="en-US" sz="2100" dirty="0"/>
              <a:t>Weather data</a:t>
            </a:r>
          </a:p>
          <a:p>
            <a:pPr lvl="1"/>
            <a:r>
              <a:rPr lang="en-US" sz="2100" dirty="0"/>
              <a:t>Industrial machine data</a:t>
            </a:r>
          </a:p>
          <a:p>
            <a:pPr lvl="1"/>
            <a:r>
              <a:rPr lang="en-US" sz="2100" dirty="0"/>
              <a:t>Auto-piloting cars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59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Why TSDB?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7400"/>
            <a:ext cx="7886700" cy="3871762"/>
          </a:xfrm>
        </p:spPr>
        <p:txBody>
          <a:bodyPr>
            <a:normAutofit/>
          </a:bodyPr>
          <a:lstStyle/>
          <a:p>
            <a:r>
              <a:rPr lang="en-US" dirty="0"/>
              <a:t>Relational databases are originally designed for OLTP (e.g. bank transactions)</a:t>
            </a:r>
          </a:p>
          <a:p>
            <a:r>
              <a:rPr lang="en-US" dirty="0"/>
              <a:t>Strong and useful features of RDBMS</a:t>
            </a:r>
          </a:p>
          <a:p>
            <a:pPr lvl="1"/>
            <a:r>
              <a:rPr lang="en-US" dirty="0"/>
              <a:t>Secondary index support</a:t>
            </a:r>
          </a:p>
          <a:p>
            <a:pPr lvl="1"/>
            <a:r>
              <a:rPr lang="en-US" dirty="0"/>
              <a:t>Rich query language</a:t>
            </a:r>
          </a:p>
          <a:p>
            <a:pPr lvl="1"/>
            <a:r>
              <a:rPr lang="en-US" dirty="0"/>
              <a:t>Multi-table JOINs</a:t>
            </a:r>
          </a:p>
          <a:p>
            <a:r>
              <a:rPr lang="en-US" dirty="0"/>
              <a:t>The problems of RDBMS</a:t>
            </a:r>
          </a:p>
          <a:p>
            <a:pPr lvl="1"/>
            <a:r>
              <a:rPr lang="en-US" sz="2800" b="1" dirty="0"/>
              <a:t>SCALING</a:t>
            </a:r>
          </a:p>
          <a:p>
            <a:pPr lvl="1"/>
            <a:r>
              <a:rPr lang="en-US" sz="2800" b="1" dirty="0"/>
              <a:t>PERFORMANCE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7088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CE15B-3AB6-0F49-A4B2-2CDD3024C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7" r="22613" b="4"/>
          <a:stretch/>
        </p:blipFill>
        <p:spPr>
          <a:xfrm>
            <a:off x="5872163" y="2828925"/>
            <a:ext cx="3031807" cy="3388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08ABD-DBFC-0042-9063-41D0B8A38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2" r="3667"/>
          <a:stretch/>
        </p:blipFill>
        <p:spPr>
          <a:xfrm>
            <a:off x="5872163" y="306909"/>
            <a:ext cx="3031807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3B4FC-F403-134C-9BD5-FA99566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640263"/>
            <a:ext cx="4653738" cy="1344975"/>
          </a:xfrm>
        </p:spPr>
        <p:txBody>
          <a:bodyPr>
            <a:normAutofit/>
          </a:bodyPr>
          <a:lstStyle/>
          <a:p>
            <a:r>
              <a:rPr lang="en-US" sz="3500"/>
              <a:t>Why TSDB?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EDE3-10C7-DD46-9B99-975B623D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121762"/>
            <a:ext cx="4653738" cy="3626917"/>
          </a:xfrm>
        </p:spPr>
        <p:txBody>
          <a:bodyPr>
            <a:normAutofit/>
          </a:bodyPr>
          <a:lstStyle/>
          <a:p>
            <a:r>
              <a:rPr lang="en-US"/>
              <a:t> Time-series data accumulates very quickly</a:t>
            </a:r>
          </a:p>
          <a:p>
            <a:pPr lvl="1"/>
            <a:r>
              <a:rPr lang="en-US" sz="2100"/>
              <a:t>A auto-piloting car collects 25GB of data per hour</a:t>
            </a:r>
          </a:p>
          <a:p>
            <a:pPr lvl="1"/>
            <a:r>
              <a:rPr lang="en-US" sz="2100"/>
              <a:t>A 10,000 machine datacenter easily generates 1,000,000,000 system status data points per day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2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21739CA5-F0F5-48E1-8E8C-F24B71827E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640080"/>
            <a:ext cx="8190312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D444A3-C338-4886-B7F1-4BA2AF46EB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18" y="960109"/>
            <a:ext cx="7708392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416BB-656A-C34D-AE55-F7B7573E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2" y="1444741"/>
            <a:ext cx="7018398" cy="1041901"/>
          </a:xfrm>
        </p:spPr>
        <p:txBody>
          <a:bodyPr>
            <a:normAutofit/>
          </a:bodyPr>
          <a:lstStyle/>
          <a:p>
            <a:r>
              <a:rPr lang="en-US" sz="3500" dirty="0"/>
              <a:t>RDBMS vs. TSDB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243C-9C91-0945-8921-276F75346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9492" y="2701427"/>
            <a:ext cx="3362493" cy="2699968"/>
          </a:xfrm>
        </p:spPr>
        <p:txBody>
          <a:bodyPr>
            <a:normAutofit/>
          </a:bodyPr>
          <a:lstStyle/>
          <a:p>
            <a:r>
              <a:rPr lang="en-US" sz="1700" b="1" dirty="0"/>
              <a:t>OLTP Writes</a:t>
            </a:r>
          </a:p>
          <a:p>
            <a:pPr lvl="1"/>
            <a:r>
              <a:rPr lang="en-US" sz="1700" dirty="0"/>
              <a:t>Primarily UPDATES</a:t>
            </a:r>
          </a:p>
          <a:p>
            <a:pPr lvl="1"/>
            <a:r>
              <a:rPr lang="en-US" sz="1700" dirty="0"/>
              <a:t>Randomly distributed (over the set of primary keys)</a:t>
            </a:r>
          </a:p>
          <a:p>
            <a:pPr lvl="1"/>
            <a:r>
              <a:rPr lang="en-US" sz="1700" dirty="0"/>
              <a:t>Often transactions across multiple primary keys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5B859-DE9D-704F-A904-A4CB823A0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015" y="2701427"/>
            <a:ext cx="3415875" cy="2699968"/>
          </a:xfrm>
        </p:spPr>
        <p:txBody>
          <a:bodyPr>
            <a:normAutofit/>
          </a:bodyPr>
          <a:lstStyle/>
          <a:p>
            <a:r>
              <a:rPr lang="en-US" sz="1700" b="1" dirty="0"/>
              <a:t>Time-series Writes</a:t>
            </a:r>
          </a:p>
          <a:p>
            <a:pPr lvl="1"/>
            <a:r>
              <a:rPr lang="en-US" sz="1700" dirty="0"/>
              <a:t>Primarily INSERTs</a:t>
            </a:r>
          </a:p>
          <a:p>
            <a:pPr lvl="1"/>
            <a:r>
              <a:rPr lang="en-US" sz="1700" dirty="0"/>
              <a:t>Primarily to a recent time interval</a:t>
            </a:r>
          </a:p>
          <a:p>
            <a:pPr lvl="1"/>
            <a:r>
              <a:rPr lang="en-US" sz="1700" dirty="0"/>
              <a:t>Primarily associated with both a timestamp and a separate primary key (e.g., server ID, device ID, security/account ID, vehicle/asset ID, etc.)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5760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8794558-FB36-F642-8591-07108911A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Popular TSDBs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A364-7679-D549-B483-8066A0F49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b="1" dirty="0"/>
              <a:t>InfluxDB</a:t>
            </a:r>
          </a:p>
          <a:p>
            <a:pPr lvl="1"/>
            <a:r>
              <a:rPr lang="en-US" sz="2100" dirty="0"/>
              <a:t>Written in Go</a:t>
            </a:r>
          </a:p>
          <a:p>
            <a:r>
              <a:rPr lang="en-US" b="1" dirty="0"/>
              <a:t>OpenTSDB</a:t>
            </a:r>
          </a:p>
          <a:p>
            <a:pPr lvl="1"/>
            <a:r>
              <a:rPr lang="en-US" sz="2100" dirty="0"/>
              <a:t>Built on top of HBase</a:t>
            </a:r>
          </a:p>
          <a:p>
            <a:r>
              <a:rPr lang="en-US" b="1" dirty="0"/>
              <a:t>KDB+</a:t>
            </a:r>
            <a:endParaRPr lang="en-US" dirty="0"/>
          </a:p>
          <a:p>
            <a:pPr lvl="1"/>
            <a:r>
              <a:rPr lang="en-US" sz="2100" dirty="0"/>
              <a:t>Column-based relational TSDB with in-memory capabilities</a:t>
            </a:r>
          </a:p>
          <a:p>
            <a:r>
              <a:rPr lang="en-US" b="1" dirty="0"/>
              <a:t>Graphite</a:t>
            </a:r>
          </a:p>
          <a:p>
            <a:pPr lvl="1"/>
            <a:r>
              <a:rPr lang="en-US" sz="2100" dirty="0"/>
              <a:t>Data logging and graphing tool for time series data, numeric data only</a:t>
            </a:r>
          </a:p>
        </p:txBody>
      </p:sp>
    </p:spTree>
    <p:extLst>
      <p:ext uri="{BB962C8B-B14F-4D97-AF65-F5344CB8AC3E}">
        <p14:creationId xmlns:p14="http://schemas.microsoft.com/office/powerpoint/2010/main" val="138876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21739CA5-F0F5-48E1-8E8C-F24B71827E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640080"/>
            <a:ext cx="8190312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D444A3-C338-4886-B7F1-4BA2AF46EB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18" y="960109"/>
            <a:ext cx="7708392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416BB-656A-C34D-AE55-F7B7573E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801" y="1039402"/>
            <a:ext cx="7018398" cy="1041901"/>
          </a:xfrm>
        </p:spPr>
        <p:txBody>
          <a:bodyPr>
            <a:normAutofit/>
          </a:bodyPr>
          <a:lstStyle/>
          <a:p>
            <a:r>
              <a:rPr lang="en-US" sz="3500" dirty="0"/>
              <a:t>Why InfluxDB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243C-9C91-0945-8921-276F75346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1759" y="2081303"/>
            <a:ext cx="3415875" cy="2699968"/>
          </a:xfrm>
        </p:spPr>
        <p:txBody>
          <a:bodyPr>
            <a:normAutofit/>
          </a:bodyPr>
          <a:lstStyle/>
          <a:p>
            <a:r>
              <a:rPr lang="en-US" sz="1800" b="1" dirty="0"/>
              <a:t>Most popular Time-series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5B859-DE9D-704F-A904-A4CB823A0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4282" y="2081303"/>
            <a:ext cx="3415875" cy="3552404"/>
          </a:xfrm>
        </p:spPr>
        <p:txBody>
          <a:bodyPr>
            <a:normAutofit/>
          </a:bodyPr>
          <a:lstStyle/>
          <a:p>
            <a:r>
              <a:rPr lang="en-US" sz="1800" b="1" dirty="0"/>
              <a:t>Widely deployed in the industry</a:t>
            </a:r>
          </a:p>
          <a:p>
            <a:pPr lvl="1"/>
            <a:r>
              <a:rPr lang="en-US" sz="1500" dirty="0">
                <a:hlinkClick r:id="rId3"/>
              </a:rPr>
              <a:t>https://www.influxdata.com/customers/testimonials/</a:t>
            </a:r>
            <a:endParaRPr lang="en-US" sz="1500" dirty="0"/>
          </a:p>
          <a:p>
            <a:r>
              <a:rPr lang="en-US" sz="1800" b="1" dirty="0"/>
              <a:t>Excellent performance</a:t>
            </a:r>
            <a:endParaRPr lang="en-US" sz="1700" dirty="0"/>
          </a:p>
          <a:p>
            <a:pPr lvl="1"/>
            <a:r>
              <a:rPr lang="en-US" sz="1400" dirty="0"/>
              <a:t>Top 3 in all categories</a:t>
            </a:r>
          </a:p>
          <a:p>
            <a:pPr lvl="1"/>
            <a:r>
              <a:rPr lang="en-US" sz="1400" dirty="0"/>
              <a:t>Write performance</a:t>
            </a:r>
          </a:p>
          <a:p>
            <a:pPr lvl="1"/>
            <a:r>
              <a:rPr lang="en-US" sz="1400" dirty="0"/>
              <a:t>Query speed</a:t>
            </a:r>
          </a:p>
          <a:p>
            <a:pPr lvl="1"/>
            <a:r>
              <a:rPr lang="en-US" sz="1400" dirty="0"/>
              <a:t>Data compression (Storage)</a:t>
            </a:r>
          </a:p>
          <a:p>
            <a:r>
              <a:rPr lang="en-US" sz="1700" b="1" dirty="0"/>
              <a:t>Easiness of use</a:t>
            </a:r>
          </a:p>
          <a:p>
            <a:pPr lvl="1"/>
            <a:r>
              <a:rPr lang="en-US" sz="1400" dirty="0"/>
              <a:t>SQL like queries</a:t>
            </a:r>
            <a:endParaRPr lang="en-US" sz="1400" b="1" dirty="0"/>
          </a:p>
          <a:p>
            <a:pPr lvl="1"/>
            <a:r>
              <a:rPr lang="en-US" sz="1400" dirty="0"/>
              <a:t>Best functionality</a:t>
            </a:r>
          </a:p>
          <a:p>
            <a:r>
              <a:rPr lang="en-US" sz="1700" b="1" dirty="0"/>
              <a:t>Best Overall Score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064BC4-0458-4FFC-8EC0-C0D048716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" r="1112"/>
          <a:stretch/>
        </p:blipFill>
        <p:spPr>
          <a:xfrm>
            <a:off x="1169583" y="2729999"/>
            <a:ext cx="2770822" cy="29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5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3895</TotalTime>
  <Words>1744</Words>
  <Application>Microsoft Office PowerPoint</Application>
  <PresentationFormat>全屏显示(4:3)</PresentationFormat>
  <Paragraphs>324</Paragraphs>
  <Slides>33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Courier</vt:lpstr>
      <vt:lpstr>等线</vt:lpstr>
      <vt:lpstr>等线 Light</vt:lpstr>
      <vt:lpstr>Arial</vt:lpstr>
      <vt:lpstr>Calibri</vt:lpstr>
      <vt:lpstr>Calibri Light</vt:lpstr>
      <vt:lpstr>Office Theme</vt:lpstr>
      <vt:lpstr>InfluxDB  A State of the Art  Time Series Database</vt:lpstr>
      <vt:lpstr>Outline</vt:lpstr>
      <vt:lpstr>Trending in the Database Industry</vt:lpstr>
      <vt:lpstr>Time Series Database (TSDB)</vt:lpstr>
      <vt:lpstr>Why TSDB?</vt:lpstr>
      <vt:lpstr>Why TSDB?</vt:lpstr>
      <vt:lpstr>RDBMS vs. TSDB</vt:lpstr>
      <vt:lpstr>Popular TSDBs</vt:lpstr>
      <vt:lpstr>Why InfluxDB</vt:lpstr>
      <vt:lpstr>Installation &amp; Starting InfluxDB on Mac OS</vt:lpstr>
      <vt:lpstr>Installation &amp; Starting InfluxDB on Windows</vt:lpstr>
      <vt:lpstr>Basic Terminologies of InfluxDB</vt:lpstr>
      <vt:lpstr>Basic Operations</vt:lpstr>
      <vt:lpstr>Data Insertion</vt:lpstr>
      <vt:lpstr>Data Insertion</vt:lpstr>
      <vt:lpstr>Data Exploration</vt:lpstr>
      <vt:lpstr>Data Exploration</vt:lpstr>
      <vt:lpstr>Data Exploration</vt:lpstr>
      <vt:lpstr>Data Exploration</vt:lpstr>
      <vt:lpstr>Data Exploration</vt:lpstr>
      <vt:lpstr>Influx Data PLATFORM</vt:lpstr>
      <vt:lpstr>Grafana Installation</vt:lpstr>
      <vt:lpstr>Start Grafana on Windows</vt:lpstr>
      <vt:lpstr>Visualize Data with Grafana</vt:lpstr>
      <vt:lpstr>Visualize Data with Grafana</vt:lpstr>
      <vt:lpstr>Visualize Data with Grafana</vt:lpstr>
      <vt:lpstr>Visualize Data with Grafana</vt:lpstr>
      <vt:lpstr>Visualize Data with Grafana</vt:lpstr>
      <vt:lpstr>Advanced Functionality - Retention Policy (RP)</vt:lpstr>
      <vt:lpstr>Advanced Functionality - Continuous Query (CQ)</vt:lpstr>
      <vt:lpstr>Monitor Realtime Data with Grafana</vt:lpstr>
      <vt:lpstr>Alerting with Grafana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InfluxDB – a State of art time series database</dc:title>
  <dc:creator>Zhou, Quan</dc:creator>
  <cp:lastModifiedBy>Tony Cpt</cp:lastModifiedBy>
  <cp:revision>144</cp:revision>
  <dcterms:created xsi:type="dcterms:W3CDTF">2018-03-12T12:53:45Z</dcterms:created>
  <dcterms:modified xsi:type="dcterms:W3CDTF">2018-04-02T20:02:23Z</dcterms:modified>
</cp:coreProperties>
</file>